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6028716-BD5B-4F08-9CD8-17C85001E433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кут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кут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 сполучна ліні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 сполучна ліні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 сполучна ліні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 сполучна ліні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кут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62CC95D-BD43-40D3-A491-E6D0DA9D8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8716-BD5B-4F08-9CD8-17C85001E433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C95D-BD43-40D3-A491-E6D0DA9D8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8716-BD5B-4F08-9CD8-17C85001E433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C95D-BD43-40D3-A491-E6D0DA9D8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028716-BD5B-4F08-9CD8-17C85001E433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62CC95D-BD43-40D3-A491-E6D0DA9D8F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6028716-BD5B-4F08-9CD8-17C85001E433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кут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 сполучна ліні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 сполучна ліні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 сполучна ліні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 сполучна ліні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кут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 сполучна ліні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62CC95D-BD43-40D3-A491-E6D0DA9D8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8716-BD5B-4F08-9CD8-17C85001E433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C95D-BD43-40D3-A491-E6D0DA9D8F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8716-BD5B-4F08-9CD8-17C85001E433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C95D-BD43-40D3-A491-E6D0DA9D8F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2" name="Місце для тексту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тексту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6" name="Місце для дати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028716-BD5B-4F08-9CD8-17C85001E433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2CC95D-BD43-40D3-A491-E6D0DA9D8F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8716-BD5B-4F08-9CD8-17C85001E433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C95D-BD43-40D3-A491-E6D0DA9D8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 сполучна ліні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Місце для вмісту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028716-BD5B-4F08-9CD8-17C85001E433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62CC95D-BD43-40D3-A491-E6D0DA9D8F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Місце для нижнього колонтитула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кут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 сполучна ліні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 сполучна ліні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Місце для дати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028716-BD5B-4F08-9CD8-17C85001E433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2CC95D-BD43-40D3-A491-E6D0DA9D8F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6028716-BD5B-4F08-9CD8-17C85001E433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62CC95D-BD43-40D3-A491-E6D0DA9D8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-285776"/>
            <a:ext cx="8358214" cy="678661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7030A0"/>
                </a:solidFill>
                <a:latin typeface="Monotype Corsiva" pitchFamily="66" charset="0"/>
              </a:rPr>
              <a:t>                  А</a:t>
            </a:r>
            <a:r>
              <a:rPr lang="en-US" sz="7200" dirty="0" err="1" smtClean="0">
                <a:solidFill>
                  <a:srgbClr val="7030A0"/>
                </a:solidFill>
                <a:latin typeface="Monotype Corsiva" pitchFamily="66" charset="0"/>
              </a:rPr>
              <a:t>даптаці</a:t>
            </a:r>
            <a:r>
              <a:rPr lang="uk-UA" sz="7200" dirty="0" smtClean="0">
                <a:solidFill>
                  <a:srgbClr val="7030A0"/>
                </a:solidFill>
                <a:latin typeface="Monotype Corsiva" pitchFamily="66" charset="0"/>
              </a:rPr>
              <a:t>я</a:t>
            </a:r>
            <a:r>
              <a:rPr lang="en-US" sz="72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uk-UA" sz="72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uk-UA" sz="72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uk-UA" sz="7200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</a:t>
            </a:r>
            <a:r>
              <a:rPr lang="en-US" sz="7200" dirty="0" err="1" smtClean="0">
                <a:solidFill>
                  <a:srgbClr val="7030A0"/>
                </a:solidFill>
                <a:latin typeface="Monotype Corsiva" pitchFamily="66" charset="0"/>
              </a:rPr>
              <a:t>учнів</a:t>
            </a:r>
            <a:r>
              <a:rPr lang="en-US" sz="72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uk-UA" sz="72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uk-UA" sz="72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uk-UA" sz="7200" dirty="0" smtClean="0">
                <a:solidFill>
                  <a:srgbClr val="7030A0"/>
                </a:solidFill>
                <a:latin typeface="Monotype Corsiva" pitchFamily="66" charset="0"/>
              </a:rPr>
              <a:t>                    </a:t>
            </a:r>
            <a:r>
              <a:rPr lang="en-US" sz="7200" dirty="0" smtClean="0">
                <a:solidFill>
                  <a:srgbClr val="7030A0"/>
                </a:solidFill>
                <a:latin typeface="Monotype Corsiva" pitchFamily="66" charset="0"/>
              </a:rPr>
              <a:t>5-х </a:t>
            </a:r>
            <a:r>
              <a:rPr lang="en-US" sz="7200" dirty="0" err="1" smtClean="0">
                <a:solidFill>
                  <a:srgbClr val="7030A0"/>
                </a:solidFill>
                <a:latin typeface="Monotype Corsiva" pitchFamily="66" charset="0"/>
              </a:rPr>
              <a:t>класів</a:t>
            </a:r>
            <a:r>
              <a:rPr lang="en-US" sz="72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uk-UA" sz="7200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    </a:t>
            </a:r>
            <a:r>
              <a:rPr lang="en-US" sz="7200" dirty="0" err="1" smtClean="0">
                <a:solidFill>
                  <a:srgbClr val="7030A0"/>
                </a:solidFill>
                <a:latin typeface="Monotype Corsiva" pitchFamily="66" charset="0"/>
              </a:rPr>
              <a:t>до</a:t>
            </a:r>
            <a:r>
              <a:rPr lang="en-US" sz="72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uk-UA" sz="72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7200" dirty="0" err="1" smtClean="0">
                <a:solidFill>
                  <a:srgbClr val="7030A0"/>
                </a:solidFill>
                <a:latin typeface="Monotype Corsiva" pitchFamily="66" charset="0"/>
              </a:rPr>
              <a:t>навчання</a:t>
            </a:r>
            <a:r>
              <a:rPr lang="en-US" sz="72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uk-UA" sz="7200" dirty="0" smtClean="0">
                <a:solidFill>
                  <a:srgbClr val="7030A0"/>
                </a:solidFill>
                <a:latin typeface="Monotype Corsiva" pitchFamily="66" charset="0"/>
              </a:rPr>
              <a:t>                   </a:t>
            </a:r>
            <a:r>
              <a:rPr lang="en-US" sz="7200" dirty="0" smtClean="0">
                <a:solidFill>
                  <a:srgbClr val="7030A0"/>
                </a:solidFill>
                <a:latin typeface="Monotype Corsiva" pitchFamily="66" charset="0"/>
              </a:rPr>
              <a:t>в </a:t>
            </a:r>
            <a:r>
              <a:rPr lang="uk-UA" sz="72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7200" dirty="0" err="1" smtClean="0">
                <a:solidFill>
                  <a:srgbClr val="7030A0"/>
                </a:solidFill>
                <a:latin typeface="Monotype Corsiva" pitchFamily="66" charset="0"/>
              </a:rPr>
              <a:t>основній</a:t>
            </a:r>
            <a:r>
              <a:rPr lang="en-US" sz="72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uk-UA" sz="72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uk-UA" sz="72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en-US" sz="7200" dirty="0" err="1" smtClean="0">
                <a:solidFill>
                  <a:srgbClr val="7030A0"/>
                </a:solidFill>
                <a:latin typeface="Monotype Corsiva" pitchFamily="66" charset="0"/>
              </a:rPr>
              <a:t>школі</a:t>
            </a:r>
            <a:r>
              <a:rPr lang="en-US" sz="72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endParaRPr lang="ru-RU" sz="72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8572528" cy="61436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4000" i="1" dirty="0" smtClean="0">
                <a:solidFill>
                  <a:srgbClr val="FF0000"/>
                </a:solidFill>
              </a:rPr>
              <a:t>   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Щоб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знайти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оптимальні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форми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та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методи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взаємодії</a:t>
            </a:r>
            <a:r>
              <a:rPr lang="en-US" sz="4000" b="1" i="1" dirty="0" smtClean="0">
                <a:solidFill>
                  <a:srgbClr val="7030A0"/>
                </a:solidFill>
              </a:rPr>
              <a:t>,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учителі</a:t>
            </a:r>
            <a:r>
              <a:rPr lang="en-US" sz="4000" b="1" i="1" dirty="0" smtClean="0">
                <a:solidFill>
                  <a:srgbClr val="7030A0"/>
                </a:solidFill>
              </a:rPr>
              <a:t>,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які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працюють</a:t>
            </a:r>
            <a:r>
              <a:rPr lang="en-US" sz="4000" b="1" i="1" dirty="0" smtClean="0">
                <a:solidFill>
                  <a:srgbClr val="7030A0"/>
                </a:solidFill>
              </a:rPr>
              <a:t> у 5-х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класах</a:t>
            </a:r>
            <a:r>
              <a:rPr lang="en-US" sz="4000" b="1" i="1" dirty="0" smtClean="0">
                <a:solidFill>
                  <a:srgbClr val="7030A0"/>
                </a:solidFill>
              </a:rPr>
              <a:t>,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мають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познайоми</a:t>
            </a:r>
            <a:r>
              <a:rPr lang="uk-UA" sz="4000" b="1" i="1" dirty="0" smtClean="0">
                <a:solidFill>
                  <a:srgbClr val="7030A0"/>
                </a:solidFill>
              </a:rPr>
              <a:t>-</a:t>
            </a:r>
            <a:r>
              <a:rPr lang="en-US" sz="4000" b="1" i="1" dirty="0" err="1" smtClean="0">
                <a:solidFill>
                  <a:srgbClr val="7030A0"/>
                </a:solidFill>
              </a:rPr>
              <a:t>тися</a:t>
            </a:r>
            <a:r>
              <a:rPr lang="en-US" sz="4000" b="1" i="1" dirty="0" smtClean="0">
                <a:solidFill>
                  <a:srgbClr val="7030A0"/>
                </a:solidFill>
              </a:rPr>
              <a:t> з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навчальними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про</a:t>
            </a:r>
            <a:r>
              <a:rPr lang="uk-UA" sz="4000" b="1" i="1" dirty="0" smtClean="0">
                <a:solidFill>
                  <a:srgbClr val="7030A0"/>
                </a:solidFill>
              </a:rPr>
              <a:t>-</a:t>
            </a:r>
            <a:r>
              <a:rPr lang="en-US" sz="4000" b="1" i="1" dirty="0" err="1" smtClean="0">
                <a:solidFill>
                  <a:srgbClr val="7030A0"/>
                </a:solidFill>
              </a:rPr>
              <a:t>грамами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для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початкової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школи</a:t>
            </a:r>
            <a:r>
              <a:rPr lang="en-US" sz="4000" b="1" i="1" dirty="0" smtClean="0">
                <a:solidFill>
                  <a:srgbClr val="7030A0"/>
                </a:solidFill>
              </a:rPr>
              <a:t>,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методикою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роботи</a:t>
            </a:r>
            <a:r>
              <a:rPr lang="en-US" sz="4000" b="1" i="1" dirty="0" smtClean="0">
                <a:solidFill>
                  <a:srgbClr val="7030A0"/>
                </a:solidFill>
              </a:rPr>
              <a:t> з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дітьми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конкретного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вчителя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початкової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школи</a:t>
            </a:r>
            <a:r>
              <a:rPr lang="uk-UA" sz="4000" b="1" i="1" dirty="0" smtClean="0">
                <a:solidFill>
                  <a:srgbClr val="7030A0"/>
                </a:solidFill>
              </a:rPr>
              <a:t>.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043890" cy="6188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dirty="0" smtClean="0">
                <a:solidFill>
                  <a:srgbClr val="7030A0"/>
                </a:solidFill>
              </a:rPr>
              <a:t>   </a:t>
            </a:r>
            <a:r>
              <a:rPr lang="uk-UA" sz="4000" b="1" i="1" dirty="0" smtClean="0">
                <a:solidFill>
                  <a:srgbClr val="7030A0"/>
                </a:solidFill>
              </a:rPr>
              <a:t>Оцінки виставляються не формально, а з урахуванням                              особистих                                                           якостей і                              досягнень                             кожного                                         учня.</a:t>
            </a:r>
          </a:p>
          <a:p>
            <a:pPr>
              <a:buNone/>
            </a:pPr>
            <a:endParaRPr lang="uk-UA" sz="40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uk-UA" sz="40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D:\ФОТО\ШМП початк\ШМП поч. кл\шмп 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285992"/>
            <a:ext cx="4714907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829576" cy="5902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i="1" dirty="0" smtClean="0">
                <a:solidFill>
                  <a:srgbClr val="FF0000"/>
                </a:solidFill>
              </a:rPr>
              <a:t>  </a:t>
            </a:r>
            <a:r>
              <a:rPr lang="uk-UA" sz="4000" b="1" i="1" dirty="0" smtClean="0">
                <a:solidFill>
                  <a:srgbClr val="7030A0"/>
                </a:solidFill>
              </a:rPr>
              <a:t>Збереження та зміцнення фізичного здоров’я учнів, їх моральне та громадянське виховання – ці складові постійно мають бути </a:t>
            </a:r>
          </a:p>
          <a:p>
            <a:pPr>
              <a:buNone/>
            </a:pPr>
            <a:r>
              <a:rPr lang="uk-UA" sz="4000" b="1" i="1" dirty="0" smtClean="0">
                <a:solidFill>
                  <a:srgbClr val="7030A0"/>
                </a:solidFill>
              </a:rPr>
              <a:t>  у центрі уваги </a:t>
            </a:r>
          </a:p>
          <a:p>
            <a:pPr>
              <a:buNone/>
            </a:pPr>
            <a:r>
              <a:rPr lang="uk-UA" sz="4000" b="1" i="1" dirty="0" smtClean="0">
                <a:solidFill>
                  <a:srgbClr val="7030A0"/>
                </a:solidFill>
              </a:rPr>
              <a:t>  кожного </a:t>
            </a:r>
          </a:p>
          <a:p>
            <a:pPr>
              <a:buNone/>
            </a:pPr>
            <a:r>
              <a:rPr lang="uk-UA" sz="4000" b="1" i="1" dirty="0" smtClean="0">
                <a:solidFill>
                  <a:srgbClr val="7030A0"/>
                </a:solidFill>
              </a:rPr>
              <a:t>  вчителя. 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D:\ФОТО\ШМП поч. кл\зв 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714752"/>
            <a:ext cx="3809995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i="1" dirty="0" smtClean="0">
                <a:solidFill>
                  <a:srgbClr val="7030A0"/>
                </a:solidFill>
              </a:rPr>
              <a:t>Основні  новації:</a:t>
            </a:r>
            <a:endParaRPr lang="ru-RU" sz="6000" b="1" i="1" dirty="0">
              <a:solidFill>
                <a:srgbClr val="7030A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4873752"/>
          </a:xfrm>
        </p:spPr>
        <p:txBody>
          <a:bodyPr>
            <a:normAutofit/>
          </a:bodyPr>
          <a:lstStyle/>
          <a:p>
            <a:r>
              <a:rPr lang="uk-UA" dirty="0" smtClean="0"/>
              <a:t> </a:t>
            </a:r>
            <a:r>
              <a:rPr lang="uk-UA" sz="3200" dirty="0" smtClean="0">
                <a:solidFill>
                  <a:srgbClr val="002060"/>
                </a:solidFill>
              </a:rPr>
              <a:t>учні п’ятих класів вивчатимуть дві іноземні мови;</a:t>
            </a:r>
          </a:p>
          <a:p>
            <a:r>
              <a:rPr lang="uk-UA" sz="3200" dirty="0" smtClean="0">
                <a:solidFill>
                  <a:srgbClr val="002060"/>
                </a:solidFill>
              </a:rPr>
              <a:t> розпочнеться вивчення інформатики;</a:t>
            </a:r>
          </a:p>
          <a:p>
            <a:r>
              <a:rPr lang="uk-UA" sz="3200" dirty="0" smtClean="0">
                <a:solidFill>
                  <a:srgbClr val="002060"/>
                </a:solidFill>
              </a:rPr>
              <a:t> передбачено посилення використання </a:t>
            </a:r>
            <a:r>
              <a:rPr lang="uk-UA" sz="3200" dirty="0" err="1" smtClean="0">
                <a:solidFill>
                  <a:srgbClr val="002060"/>
                </a:solidFill>
              </a:rPr>
              <a:t>здоров’язбережувальних</a:t>
            </a:r>
            <a:r>
              <a:rPr lang="uk-UA" sz="3200" dirty="0" smtClean="0">
                <a:solidFill>
                  <a:srgbClr val="002060"/>
                </a:solidFill>
              </a:rPr>
              <a:t> технологій; </a:t>
            </a:r>
          </a:p>
          <a:p>
            <a:r>
              <a:rPr lang="uk-UA" sz="3200" dirty="0" smtClean="0">
                <a:solidFill>
                  <a:srgbClr val="002060"/>
                </a:solidFill>
              </a:rPr>
              <a:t>підвищена увага приділятиметься природничій та екологічній освіті. </a:t>
            </a:r>
            <a:endParaRPr lang="ru-RU" sz="32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i="1" dirty="0" smtClean="0">
                <a:solidFill>
                  <a:srgbClr val="7030A0"/>
                </a:solidFill>
              </a:rPr>
              <a:t>Зміни, що відбуваються в шкільному середовищі й внутрішньому світі дітей 10-11-річного віку: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endParaRPr lang="uk-UA" dirty="0" smtClean="0"/>
          </a:p>
          <a:p>
            <a:r>
              <a:rPr lang="uk-UA" dirty="0" smtClean="0"/>
              <a:t> </a:t>
            </a:r>
            <a:r>
              <a:rPr lang="uk-UA" sz="3200" dirty="0" smtClean="0">
                <a:solidFill>
                  <a:srgbClr val="002060"/>
                </a:solidFill>
              </a:rPr>
              <a:t>збільшення обсягу й розмаїтість змісту освіти;</a:t>
            </a:r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uk-UA" sz="3200" dirty="0" smtClean="0">
                <a:solidFill>
                  <a:srgbClr val="002060"/>
                </a:solidFill>
              </a:rPr>
              <a:t> збільшення ваги багатопредметного навчання й розширення кола вчителів, з якими учні змушені систематично спілкуватися;</a:t>
            </a:r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uk-UA" sz="3200" dirty="0" smtClean="0">
                <a:solidFill>
                  <a:srgbClr val="002060"/>
                </a:solidFill>
              </a:rPr>
              <a:t> на місце першої вчительки приходить новий класний керівник.</a:t>
            </a:r>
            <a:endParaRPr lang="ru-RU" sz="32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00108"/>
          </a:xfrm>
        </p:spPr>
        <p:txBody>
          <a:bodyPr>
            <a:normAutofit fontScale="90000"/>
          </a:bodyPr>
          <a:lstStyle/>
          <a:p>
            <a:r>
              <a:rPr lang="uk-UA" sz="4800" b="1" i="1" dirty="0" smtClean="0">
                <a:solidFill>
                  <a:srgbClr val="7030A0"/>
                </a:solidFill>
              </a:rPr>
              <a:t>«Почуття дорослості»: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115328" cy="5402406"/>
          </a:xfrm>
        </p:spPr>
        <p:txBody>
          <a:bodyPr>
            <a:normAutofit/>
          </a:bodyPr>
          <a:lstStyle/>
          <a:p>
            <a:r>
              <a:rPr lang="uk-UA" dirty="0" smtClean="0"/>
              <a:t> </a:t>
            </a:r>
            <a:r>
              <a:rPr lang="uk-UA" sz="3600" dirty="0" smtClean="0">
                <a:solidFill>
                  <a:srgbClr val="002060"/>
                </a:solidFill>
              </a:rPr>
              <a:t>стосовно навчальної діяльності; </a:t>
            </a:r>
            <a:endParaRPr lang="ru-RU" sz="3600" dirty="0" smtClean="0">
              <a:solidFill>
                <a:srgbClr val="002060"/>
              </a:solidFill>
            </a:endParaRPr>
          </a:p>
          <a:p>
            <a:r>
              <a:rPr lang="uk-UA" sz="3600" dirty="0" smtClean="0">
                <a:solidFill>
                  <a:srgbClr val="002060"/>
                </a:solidFill>
              </a:rPr>
              <a:t> стосовно школи                                         й предметів;</a:t>
            </a:r>
            <a:endParaRPr lang="ru-RU" sz="3600" dirty="0" smtClean="0">
              <a:solidFill>
                <a:srgbClr val="002060"/>
              </a:solidFill>
            </a:endParaRPr>
          </a:p>
          <a:p>
            <a:r>
              <a:rPr lang="uk-UA" sz="3600" dirty="0" smtClean="0">
                <a:solidFill>
                  <a:srgbClr val="002060"/>
                </a:solidFill>
              </a:rPr>
              <a:t> стосовно                           однокласників; </a:t>
            </a:r>
            <a:endParaRPr lang="ru-RU" sz="3600" dirty="0" smtClean="0">
              <a:solidFill>
                <a:srgbClr val="002060"/>
              </a:solidFill>
            </a:endParaRPr>
          </a:p>
          <a:p>
            <a:r>
              <a:rPr lang="uk-UA" sz="3600" dirty="0" smtClean="0">
                <a:solidFill>
                  <a:srgbClr val="002060"/>
                </a:solidFill>
              </a:rPr>
              <a:t> у новому                         відношенні до                     внутрішнього                                                        світу. 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ФОТО\Світ. літ\DSCN2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071678"/>
            <a:ext cx="4714876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i="1" dirty="0" smtClean="0">
                <a:solidFill>
                  <a:srgbClr val="7030A0"/>
                </a:solidFill>
              </a:rPr>
              <a:t>Важливо:</a:t>
            </a:r>
            <a:endParaRPr lang="ru-RU" sz="6000" b="1" i="1" dirty="0">
              <a:solidFill>
                <a:srgbClr val="7030A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467600" cy="5116654"/>
          </a:xfrm>
        </p:spPr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r>
              <a:rPr lang="uk-UA" sz="3200" dirty="0" smtClean="0">
                <a:solidFill>
                  <a:srgbClr val="002060"/>
                </a:solidFill>
              </a:rPr>
              <a:t>забезпечити дитині спокійну, лагідну обстановку; </a:t>
            </a:r>
          </a:p>
          <a:p>
            <a:r>
              <a:rPr lang="uk-UA" sz="3200" dirty="0" smtClean="0">
                <a:solidFill>
                  <a:srgbClr val="002060"/>
                </a:solidFill>
              </a:rPr>
              <a:t>чіткий режим; </a:t>
            </a:r>
          </a:p>
          <a:p>
            <a:r>
              <a:rPr lang="uk-UA" sz="3200" dirty="0" smtClean="0">
                <a:solidFill>
                  <a:srgbClr val="002060"/>
                </a:solidFill>
              </a:rPr>
              <a:t>тобто зробити так, щоб п’ятикласник постійно відчував підтримку і допомогу з боку вчителів та батьків; </a:t>
            </a:r>
          </a:p>
          <a:p>
            <a:r>
              <a:rPr lang="uk-UA" sz="3200" dirty="0" smtClean="0">
                <a:solidFill>
                  <a:srgbClr val="002060"/>
                </a:solidFill>
              </a:rPr>
              <a:t>при занадто тривалому процесі адаптації, а також за наявності окремих функціональних відхилень необхідно звернутися до шкільного психолога.</a:t>
            </a:r>
            <a:endParaRPr lang="ru-RU" sz="32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01122" cy="1143000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solidFill>
                  <a:srgbClr val="7030A0"/>
                </a:solidFill>
              </a:rPr>
              <a:t>Причини, що утруднюють адаптацію дітей до середньої школи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28" cy="4873752"/>
          </a:xfrm>
        </p:spPr>
        <p:txBody>
          <a:bodyPr>
            <a:normAutofit fontScale="92500" lnSpcReduction="10000"/>
          </a:bodyPr>
          <a:lstStyle/>
          <a:p>
            <a:r>
              <a:rPr lang="uk-UA" sz="2800" dirty="0" smtClean="0">
                <a:solidFill>
                  <a:srgbClr val="002060"/>
                </a:solidFill>
              </a:rPr>
              <a:t>неузгодженість, навіть суперечливість вимог різних педагогів;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uk-UA" sz="2800" dirty="0" smtClean="0">
                <a:solidFill>
                  <a:srgbClr val="002060"/>
                </a:solidFill>
              </a:rPr>
              <a:t>необхідність на кожному уроці пристосовуватися до своєрідного темпу, особливостей мови, стилю викладання кожного вчителя;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uk-UA" sz="2800" dirty="0" smtClean="0">
                <a:solidFill>
                  <a:srgbClr val="002060"/>
                </a:solidFill>
              </a:rPr>
              <a:t>необхідно, щоб школярі правильно розуміли вживані вчителем терміни, що зустрічаються в текстах підручників;</a:t>
            </a:r>
          </a:p>
          <a:p>
            <a:r>
              <a:rPr lang="uk-UA" sz="2800" dirty="0" smtClean="0">
                <a:solidFill>
                  <a:srgbClr val="002060"/>
                </a:solidFill>
              </a:rPr>
              <a:t>певна </a:t>
            </a:r>
            <a:r>
              <a:rPr lang="uk-UA" sz="2800" dirty="0" err="1" smtClean="0">
                <a:solidFill>
                  <a:srgbClr val="002060"/>
                </a:solidFill>
              </a:rPr>
              <a:t>деіндивідуалізація</a:t>
            </a:r>
            <a:r>
              <a:rPr lang="uk-UA" sz="2800" dirty="0" smtClean="0">
                <a:solidFill>
                  <a:srgbClr val="002060"/>
                </a:solidFill>
              </a:rPr>
              <a:t>, знеособлювання підходу педагога до школяра;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uk-UA" sz="2800" dirty="0" smtClean="0">
                <a:solidFill>
                  <a:srgbClr val="002060"/>
                </a:solidFill>
              </a:rPr>
              <a:t>мікроклімат в учнівському  колективі.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115328" cy="611678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sz="5400" b="1" i="1" dirty="0" smtClean="0">
                <a:solidFill>
                  <a:srgbClr val="FF0000"/>
                </a:solidFill>
              </a:rPr>
              <a:t>   </a:t>
            </a:r>
            <a:r>
              <a:rPr lang="uk-UA" sz="5400" b="1" i="1" dirty="0" smtClean="0">
                <a:solidFill>
                  <a:srgbClr val="7030A0"/>
                </a:solidFill>
              </a:rPr>
              <a:t>Важливо, щоб вчителі – </a:t>
            </a:r>
            <a:r>
              <a:rPr lang="uk-UA" sz="5400" b="1" i="1" dirty="0" err="1" smtClean="0">
                <a:solidFill>
                  <a:srgbClr val="7030A0"/>
                </a:solidFill>
              </a:rPr>
              <a:t>предметники</a:t>
            </a:r>
            <a:r>
              <a:rPr lang="uk-UA" sz="5400" b="1" i="1" dirty="0" smtClean="0">
                <a:solidFill>
                  <a:srgbClr val="7030A0"/>
                </a:solidFill>
              </a:rPr>
              <a:t> створювали ситуації, які б дозволяли учневі проявляти ініціативу, мати право на помилку, на власну думку, брати участь у спільній діяльності, працювати в умовах альтернативи, вибору, створювати демократичну, </a:t>
            </a:r>
            <a:r>
              <a:rPr lang="uk-UA" sz="5400" b="1" i="1" dirty="0" err="1" smtClean="0">
                <a:solidFill>
                  <a:srgbClr val="7030A0"/>
                </a:solidFill>
              </a:rPr>
              <a:t>неавторитарну</a:t>
            </a:r>
            <a:r>
              <a:rPr lang="uk-UA" sz="5400" b="1" i="1" dirty="0" smtClean="0">
                <a:solidFill>
                  <a:srgbClr val="7030A0"/>
                </a:solidFill>
              </a:rPr>
              <a:t> атмосферу навчання.</a:t>
            </a:r>
            <a:endParaRPr lang="ru-RU" sz="5400" b="1" i="1" dirty="0" smtClean="0">
              <a:solidFill>
                <a:srgbClr val="7030A0"/>
              </a:solidFill>
            </a:endParaRPr>
          </a:p>
          <a:p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829576" cy="611678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4000" dirty="0" smtClean="0">
                <a:solidFill>
                  <a:srgbClr val="FF0000"/>
                </a:solidFill>
              </a:rPr>
              <a:t>  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Недопустимим</a:t>
            </a:r>
            <a:r>
              <a:rPr lang="en-US" sz="4000" b="1" i="1" dirty="0" smtClean="0">
                <a:solidFill>
                  <a:srgbClr val="7030A0"/>
                </a:solidFill>
              </a:rPr>
              <a:t> є 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перевантаження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учнів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зайвими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за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обсягом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домашніми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завданнями</a:t>
            </a:r>
            <a:r>
              <a:rPr lang="en-US" sz="4000" b="1" i="1" dirty="0" smtClean="0">
                <a:solidFill>
                  <a:srgbClr val="7030A0"/>
                </a:solidFill>
              </a:rPr>
              <a:t>,</a:t>
            </a:r>
            <a:r>
              <a:rPr lang="uk-UA" sz="4000" b="1" i="1" dirty="0" smtClean="0">
                <a:solidFill>
                  <a:srgbClr val="7030A0"/>
                </a:solidFill>
              </a:rPr>
              <a:t>                       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їх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необхідно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дозувати</a:t>
            </a:r>
            <a:r>
              <a:rPr lang="en-US" sz="4000" b="1" i="1" dirty="0" smtClean="0">
                <a:solidFill>
                  <a:srgbClr val="7030A0"/>
                </a:solidFill>
              </a:rPr>
              <a:t> з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урахуванням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рівня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підготовки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учня</a:t>
            </a:r>
            <a:r>
              <a:rPr lang="en-US" sz="4000" b="1" i="1" dirty="0" smtClean="0">
                <a:solidFill>
                  <a:srgbClr val="7030A0"/>
                </a:solidFill>
              </a:rPr>
              <a:t>,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гігієнічних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вимог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віку</a:t>
            </a:r>
            <a:r>
              <a:rPr lang="en-US" sz="4000" b="1" dirty="0" smtClean="0">
                <a:solidFill>
                  <a:srgbClr val="7030A0"/>
                </a:solidFill>
              </a:rPr>
              <a:t>. 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142852"/>
            <a:ext cx="8043890" cy="63311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4000" dirty="0" smtClean="0">
                <a:solidFill>
                  <a:srgbClr val="FF0000"/>
                </a:solidFill>
              </a:rPr>
              <a:t>    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Також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необхідно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ретельно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слідкувати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за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темпом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уроку</a:t>
            </a:r>
            <a:r>
              <a:rPr lang="en-US" sz="4000" b="1" i="1" dirty="0" smtClean="0">
                <a:solidFill>
                  <a:srgbClr val="7030A0"/>
                </a:solidFill>
              </a:rPr>
              <a:t>, </a:t>
            </a:r>
            <a:r>
              <a:rPr lang="uk-UA" sz="4000" b="1" i="1" dirty="0" smtClean="0">
                <a:solidFill>
                  <a:srgbClr val="7030A0"/>
                </a:solidFill>
              </a:rPr>
              <a:t>  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адже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високий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темп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заважає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багатьом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uk-UA" sz="4000" b="1" i="1" dirty="0" smtClean="0">
                <a:solidFill>
                  <a:srgbClr val="7030A0"/>
                </a:solidFill>
              </a:rPr>
              <a:t>                                         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дітям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uk-UA" sz="4000" b="1" i="1" dirty="0" smtClean="0">
                <a:solidFill>
                  <a:srgbClr val="7030A0"/>
                </a:solidFill>
              </a:rPr>
              <a:t>                                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засвоювати</a:t>
            </a:r>
            <a:r>
              <a:rPr lang="uk-UA" sz="4000" b="1" i="1" dirty="0" smtClean="0">
                <a:solidFill>
                  <a:srgbClr val="7030A0"/>
                </a:solidFill>
              </a:rPr>
              <a:t>                            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навчальний</a:t>
            </a:r>
            <a:r>
              <a:rPr lang="uk-UA" sz="4000" b="1" i="1" dirty="0" smtClean="0">
                <a:solidFill>
                  <a:srgbClr val="7030A0"/>
                </a:solidFill>
              </a:rPr>
              <a:t>                        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матеріал</a:t>
            </a:r>
            <a:r>
              <a:rPr lang="en-US" sz="4000" b="1" i="1" dirty="0" smtClean="0">
                <a:solidFill>
                  <a:srgbClr val="7030A0"/>
                </a:solidFill>
              </a:rPr>
              <a:t>.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ФОТО\ШМП поч. кл\зв 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786058"/>
            <a:ext cx="4143404" cy="3198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льков">
  <a:themeElements>
    <a:clrScheme name="Альков">
      <a:dk1>
        <a:sysClr val="windowText" lastClr="000000"/>
      </a:dk1>
      <a:lt1>
        <a:sysClr val="window" lastClr="F0F0F0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льков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льков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</TotalTime>
  <Words>396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Альков</vt:lpstr>
      <vt:lpstr>                  Адаптація                          учнів                      5-х класів                                   до  навчання                    в  основній  школі </vt:lpstr>
      <vt:lpstr>Основні  новації:</vt:lpstr>
      <vt:lpstr>Зміни, що відбуваються в шкільному середовищі й внутрішньому світі дітей 10-11-річного віку:</vt:lpstr>
      <vt:lpstr>«Почуття дорослості»:</vt:lpstr>
      <vt:lpstr>Важливо:</vt:lpstr>
      <vt:lpstr>Причини, що утруднюють адаптацію дітей до середньої школи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UserXP1</dc:creator>
  <cp:lastModifiedBy>User</cp:lastModifiedBy>
  <cp:revision>10</cp:revision>
  <dcterms:created xsi:type="dcterms:W3CDTF">2013-08-30T05:57:11Z</dcterms:created>
  <dcterms:modified xsi:type="dcterms:W3CDTF">2014-11-16T17:06:24Z</dcterms:modified>
</cp:coreProperties>
</file>